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1"/>
  </p:notesMasterIdLst>
  <p:sldIdLst>
    <p:sldId id="269" r:id="rId2"/>
    <p:sldId id="275" r:id="rId3"/>
    <p:sldId id="274" r:id="rId4"/>
    <p:sldId id="273" r:id="rId5"/>
    <p:sldId id="271" r:id="rId6"/>
    <p:sldId id="268" r:id="rId7"/>
    <p:sldId id="267" r:id="rId8"/>
    <p:sldId id="266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A3672-FF32-4FF2-82D1-964B380659A7}" type="datetimeFigureOut">
              <a:rPr lang="nl-NL" smtClean="0"/>
              <a:t>9-1-2022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839D8-A0EC-4EE4-ADD1-A0B6083918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722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9497" y="2924067"/>
            <a:ext cx="5874327" cy="6219933"/>
          </a:xfrm>
        </p:spPr>
        <p:txBody>
          <a:bodyPr wrap="square" numCol="2" spcCol="182880">
            <a:noAutofit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6513" y="498475"/>
            <a:ext cx="4149725" cy="2335213"/>
          </a:xfrm>
        </p:spPr>
      </p:sp>
    </p:spTree>
    <p:extLst>
      <p:ext uri="{BB962C8B-B14F-4D97-AF65-F5344CB8AC3E}">
        <p14:creationId xmlns:p14="http://schemas.microsoft.com/office/powerpoint/2010/main" val="1984954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9497" y="2924067"/>
            <a:ext cx="5874327" cy="6219933"/>
          </a:xfrm>
        </p:spPr>
        <p:txBody>
          <a:bodyPr wrap="square" numCol="2" spcCol="182880">
            <a:noAutofit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6513" y="498475"/>
            <a:ext cx="4149725" cy="2335213"/>
          </a:xfrm>
        </p:spPr>
      </p:sp>
    </p:spTree>
    <p:extLst>
      <p:ext uri="{BB962C8B-B14F-4D97-AF65-F5344CB8AC3E}">
        <p14:creationId xmlns:p14="http://schemas.microsoft.com/office/powerpoint/2010/main" val="918302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9497" y="2924067"/>
            <a:ext cx="5874327" cy="6219933"/>
          </a:xfrm>
        </p:spPr>
        <p:txBody>
          <a:bodyPr wrap="square" numCol="2" spcCol="182880">
            <a:noAutofit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6513" y="498475"/>
            <a:ext cx="4149725" cy="2335213"/>
          </a:xfrm>
        </p:spPr>
      </p:sp>
    </p:spTree>
    <p:extLst>
      <p:ext uri="{BB962C8B-B14F-4D97-AF65-F5344CB8AC3E}">
        <p14:creationId xmlns:p14="http://schemas.microsoft.com/office/powerpoint/2010/main" val="2947785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9497" y="2924067"/>
            <a:ext cx="5874327" cy="6219933"/>
          </a:xfrm>
        </p:spPr>
        <p:txBody>
          <a:bodyPr wrap="square" numCol="2" spcCol="182880">
            <a:noAutofit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6513" y="498475"/>
            <a:ext cx="4149725" cy="2335213"/>
          </a:xfrm>
        </p:spPr>
      </p:sp>
    </p:spTree>
    <p:extLst>
      <p:ext uri="{BB962C8B-B14F-4D97-AF65-F5344CB8AC3E}">
        <p14:creationId xmlns:p14="http://schemas.microsoft.com/office/powerpoint/2010/main" val="2524422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9497" y="2924067"/>
            <a:ext cx="5874327" cy="6219933"/>
          </a:xfrm>
        </p:spPr>
        <p:txBody>
          <a:bodyPr wrap="square" numCol="2" spcCol="182880">
            <a:noAutofit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6513" y="498475"/>
            <a:ext cx="4149725" cy="2335213"/>
          </a:xfrm>
        </p:spPr>
      </p:sp>
    </p:spTree>
    <p:extLst>
      <p:ext uri="{BB962C8B-B14F-4D97-AF65-F5344CB8AC3E}">
        <p14:creationId xmlns:p14="http://schemas.microsoft.com/office/powerpoint/2010/main" val="270637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9497" y="2924067"/>
            <a:ext cx="5874327" cy="6219933"/>
          </a:xfrm>
        </p:spPr>
        <p:txBody>
          <a:bodyPr wrap="square" numCol="2" spcCol="182880">
            <a:noAutofit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6513" y="498475"/>
            <a:ext cx="4149725" cy="2335213"/>
          </a:xfrm>
        </p:spPr>
      </p:sp>
    </p:spTree>
    <p:extLst>
      <p:ext uri="{BB962C8B-B14F-4D97-AF65-F5344CB8AC3E}">
        <p14:creationId xmlns:p14="http://schemas.microsoft.com/office/powerpoint/2010/main" val="3321949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9497" y="2924067"/>
            <a:ext cx="5874327" cy="6219933"/>
          </a:xfrm>
        </p:spPr>
        <p:txBody>
          <a:bodyPr wrap="square" numCol="2" spcCol="182880">
            <a:noAutofit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6513" y="498475"/>
            <a:ext cx="4149725" cy="2335213"/>
          </a:xfrm>
        </p:spPr>
      </p:sp>
    </p:spTree>
    <p:extLst>
      <p:ext uri="{BB962C8B-B14F-4D97-AF65-F5344CB8AC3E}">
        <p14:creationId xmlns:p14="http://schemas.microsoft.com/office/powerpoint/2010/main" val="453536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9497" y="2924067"/>
            <a:ext cx="5874327" cy="6219933"/>
          </a:xfrm>
        </p:spPr>
        <p:txBody>
          <a:bodyPr wrap="square" numCol="2" spcCol="182880">
            <a:noAutofit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6513" y="498475"/>
            <a:ext cx="4149725" cy="2335213"/>
          </a:xfrm>
        </p:spPr>
      </p:sp>
    </p:spTree>
    <p:extLst>
      <p:ext uri="{BB962C8B-B14F-4D97-AF65-F5344CB8AC3E}">
        <p14:creationId xmlns:p14="http://schemas.microsoft.com/office/powerpoint/2010/main" val="3088994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9497" y="2924067"/>
            <a:ext cx="5874327" cy="6219933"/>
          </a:xfrm>
        </p:spPr>
        <p:txBody>
          <a:bodyPr wrap="square" numCol="2" spcCol="182880">
            <a:noAutofit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6513" y="498475"/>
            <a:ext cx="4149725" cy="2335213"/>
          </a:xfrm>
        </p:spPr>
      </p:sp>
    </p:spTree>
    <p:extLst>
      <p:ext uri="{BB962C8B-B14F-4D97-AF65-F5344CB8AC3E}">
        <p14:creationId xmlns:p14="http://schemas.microsoft.com/office/powerpoint/2010/main" val="2459933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DB0C2-1F3D-4594-BC97-D21C5CE96C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A5C28-A9AF-48F7-A492-117CD84F5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294869"/>
      </p:ext>
    </p:extLst>
  </p:cSld>
  <p:clrMapOvr>
    <a:masterClrMapping/>
  </p:clrMapOvr>
  <p:transition spd="med" advTm="8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DB0C2-1F3D-4594-BC97-D21C5CE96C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A5C28-A9AF-48F7-A492-117CD84F5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151862"/>
      </p:ext>
    </p:extLst>
  </p:cSld>
  <p:clrMapOvr>
    <a:masterClrMapping/>
  </p:clrMapOvr>
  <p:transition spd="med" advTm="8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DB0C2-1F3D-4594-BC97-D21C5CE96C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A5C28-A9AF-48F7-A492-117CD84F5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839534"/>
      </p:ext>
    </p:extLst>
  </p:cSld>
  <p:clrMapOvr>
    <a:masterClrMapping/>
  </p:clrMapOvr>
  <p:transition spd="med" advTm="8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DB0C2-1F3D-4594-BC97-D21C5CE96C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A5C28-A9AF-48F7-A492-117CD84F5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3018419"/>
      </p:ext>
    </p:extLst>
  </p:cSld>
  <p:clrMapOvr>
    <a:masterClrMapping/>
  </p:clrMapOvr>
  <p:transition spd="med" advTm="8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DB0C2-1F3D-4594-BC97-D21C5CE96C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A5C28-A9AF-48F7-A492-117CD84F5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187915"/>
      </p:ext>
    </p:extLst>
  </p:cSld>
  <p:clrMapOvr>
    <a:masterClrMapping/>
  </p:clrMapOvr>
  <p:transition spd="med" advTm="8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DB0C2-1F3D-4594-BC97-D21C5CE96C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A5C28-A9AF-48F7-A492-117CD84F5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5317973"/>
      </p:ext>
    </p:extLst>
  </p:cSld>
  <p:clrMapOvr>
    <a:masterClrMapping/>
  </p:clrMapOvr>
  <p:transition spd="med" advTm="8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DB0C2-1F3D-4594-BC97-D21C5CE96C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A5C28-A9AF-48F7-A492-117CD84F5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46419"/>
      </p:ext>
    </p:extLst>
  </p:cSld>
  <p:clrMapOvr>
    <a:masterClrMapping/>
  </p:clrMapOvr>
  <p:transition spd="med" advTm="8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DB0C2-1F3D-4594-BC97-D21C5CE96C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A5C28-A9AF-48F7-A492-117CD84F5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530257"/>
      </p:ext>
    </p:extLst>
  </p:cSld>
  <p:clrMapOvr>
    <a:masterClrMapping/>
  </p:clrMapOvr>
  <p:transition spd="med" advTm="8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DB0C2-1F3D-4594-BC97-D21C5CE96C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A5C28-A9AF-48F7-A492-117CD84F5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456217"/>
      </p:ext>
    </p:extLst>
  </p:cSld>
  <p:clrMapOvr>
    <a:masterClrMapping/>
  </p:clrMapOvr>
  <p:transition spd="med" advTm="8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DB0C2-1F3D-4594-BC97-D21C5CE96C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A5C28-A9AF-48F7-A492-117CD84F5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096296"/>
      </p:ext>
    </p:extLst>
  </p:cSld>
  <p:clrMapOvr>
    <a:masterClrMapping/>
  </p:clrMapOvr>
  <p:transition spd="med" advTm="8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DB0C2-1F3D-4594-BC97-D21C5CE96C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A5C28-A9AF-48F7-A492-117CD84F5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867669"/>
      </p:ext>
    </p:extLst>
  </p:cSld>
  <p:clrMapOvr>
    <a:masterClrMapping/>
  </p:clrMapOvr>
  <p:transition spd="med" advTm="8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DB0C2-1F3D-4594-BC97-D21C5CE96C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A5C28-A9AF-48F7-A492-117CD84F5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350511"/>
      </p:ext>
    </p:extLst>
  </p:cSld>
  <p:clrMapOvr>
    <a:masterClrMapping/>
  </p:clrMapOvr>
  <p:transition spd="med" advTm="8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DB0C2-1F3D-4594-BC97-D21C5CE96C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A5C28-A9AF-48F7-A492-117CD84F5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554584"/>
      </p:ext>
    </p:extLst>
  </p:cSld>
  <p:clrMapOvr>
    <a:masterClrMapping/>
  </p:clrMapOvr>
  <p:transition spd="med" advTm="8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DB0C2-1F3D-4594-BC97-D21C5CE96C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A5C28-A9AF-48F7-A492-117CD84F5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06382"/>
      </p:ext>
    </p:extLst>
  </p:cSld>
  <p:clrMapOvr>
    <a:masterClrMapping/>
  </p:clrMapOvr>
  <p:transition spd="med" advTm="8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DB0C2-1F3D-4594-BC97-D21C5CE96C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A5C28-A9AF-48F7-A492-117CD84F5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51984"/>
      </p:ext>
    </p:extLst>
  </p:cSld>
  <p:clrMapOvr>
    <a:masterClrMapping/>
  </p:clrMapOvr>
  <p:transition spd="med" advTm="8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DB0C2-1F3D-4594-BC97-D21C5CE96C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A5C28-A9AF-48F7-A492-117CD84F5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111194"/>
      </p:ext>
    </p:extLst>
  </p:cSld>
  <p:clrMapOvr>
    <a:masterClrMapping/>
  </p:clrMapOvr>
  <p:transition spd="med" advTm="8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DB0C2-1F3D-4594-BC97-D21C5CE96C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A5C28-A9AF-48F7-A492-117CD84F5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179814"/>
      </p:ext>
    </p:extLst>
  </p:cSld>
  <p:clrMapOvr>
    <a:masterClrMapping/>
  </p:clrMapOvr>
  <p:transition spd="med" advTm="8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9FDB0C2-1F3D-4594-BC97-D21C5CE96C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48A5C28-A9AF-48F7-A492-117CD84F5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8980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transition spd="med" advTm="8000">
    <p:fad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hyperlink" Target="https://www.google.nl/url?sa=i&amp;rct=j&amp;q=&amp;esrc=s&amp;source=images&amp;cd=&amp;ved=&amp;url=https%3A%2F%2Fwww.hetkontakt.nl%2Fregio%2Fkrimpenerwaard%2Falgemeen%2F62971%2Fchristenunie-krimpenerwaard-in-de-steigers&amp;psig=AOvVaw1Z64gzCwZMQXC4F4x20cGx&amp;ust=1554625502859856" TargetMode="Externa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g"/><Relationship Id="rId7" Type="http://schemas.openxmlformats.org/officeDocument/2006/relationships/hyperlink" Target="https://www.google.nl/url?sa=i&amp;rct=j&amp;q=&amp;esrc=s&amp;source=images&amp;cd=&amp;cad=rja&amp;uact=8&amp;ved=2ahUKEwjp2Pa1jbvhAhUSKFAKHQ-IAmMQjRx6BAgBEAU&amp;url=https%3A%2F%2Fnl.123rf.com%2Fphoto_79885482_arabisch-cijfer-12-twaalf-van-groene-erwten-die-op-witte-achtergrond-worden-ge%25C3%25AFsoleerd.html&amp;psig=AOvVaw31LhQWQi1r7QS5pOP8Pp3A&amp;ust=1554627641485705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10" Type="http://schemas.openxmlformats.org/officeDocument/2006/relationships/image" Target="../media/image2.jpg"/><Relationship Id="rId4" Type="http://schemas.openxmlformats.org/officeDocument/2006/relationships/image" Target="../media/image25.png"/><Relationship Id="rId9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www.google.nl/url?sa=i&amp;rct=j&amp;q=&amp;esrc=s&amp;source=images&amp;cd=&amp;cad=rja&amp;uact=8&amp;ved=&amp;url=https%3A%2F%2Fwww.damfeestartikelen.nl%2Fballonpost-megaloon-cijfer-9-holographic&amp;psig=AOvVaw2G__sdiCH5b_89WDbX12sc&amp;ust=1554627519851328" TargetMode="Externa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2.jpg"/><Relationship Id="rId5" Type="http://schemas.openxmlformats.org/officeDocument/2006/relationships/image" Target="../media/image31.jpg"/><Relationship Id="rId10" Type="http://schemas.openxmlformats.org/officeDocument/2006/relationships/image" Target="../media/image36.jpg"/><Relationship Id="rId4" Type="http://schemas.openxmlformats.org/officeDocument/2006/relationships/image" Target="../media/image30.jpeg"/><Relationship Id="rId9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44.jpg"/><Relationship Id="rId9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>
            <a:off x="2247900" y="838201"/>
            <a:ext cx="7696200" cy="137160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2247900" y="2743200"/>
            <a:ext cx="7696200" cy="137160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Snip Diagonal Corner Rectangle 12"/>
          <p:cNvSpPr/>
          <p:nvPr/>
        </p:nvSpPr>
        <p:spPr>
          <a:xfrm>
            <a:off x="2247900" y="4724400"/>
            <a:ext cx="7696200" cy="137160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Afbeeldingsresultaat voor christenunie krimpenerwaard">
            <a:hlinkClick r:id="rId5"/>
            <a:extLst>
              <a:ext uri="{FF2B5EF4-FFF2-40B4-BE49-F238E27FC236}">
                <a16:creationId xmlns:a16="http://schemas.microsoft.com/office/drawing/2014/main" id="{75F990F9-4AE6-4493-BE68-C9C697B56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813718"/>
            <a:ext cx="890587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E21DAC2-1C67-4961-BE64-C09CE921B0A9}"/>
              </a:ext>
            </a:extLst>
          </p:cNvPr>
          <p:cNvSpPr txBox="1"/>
          <p:nvPr/>
        </p:nvSpPr>
        <p:spPr>
          <a:xfrm>
            <a:off x="4214533" y="5082458"/>
            <a:ext cx="5034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rgbClr val="00B0F0"/>
                </a:solidFill>
              </a:rPr>
              <a:t>Krimpenerwaard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6D8DAA3-18D2-4228-B81D-1942C1EDBF46}"/>
              </a:ext>
            </a:extLst>
          </p:cNvPr>
          <p:cNvSpPr txBox="1"/>
          <p:nvPr/>
        </p:nvSpPr>
        <p:spPr>
          <a:xfrm>
            <a:off x="4214533" y="5094201"/>
            <a:ext cx="6987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 err="1">
                <a:solidFill>
                  <a:srgbClr val="00B0F0"/>
                </a:solidFill>
              </a:rPr>
              <a:t>Krimpener</a:t>
            </a:r>
            <a:r>
              <a:rPr lang="nl-NL" sz="4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WAARDERING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1506BE4-FF9A-49EC-8462-B4D26671A2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59" y="3552406"/>
            <a:ext cx="2305685" cy="1383411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D931F26-459A-40E3-95D1-BC047DEE2657}"/>
              </a:ext>
            </a:extLst>
          </p:cNvPr>
          <p:cNvSpPr/>
          <p:nvPr/>
        </p:nvSpPr>
        <p:spPr>
          <a:xfrm>
            <a:off x="3332480" y="17371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nl-NL" dirty="0"/>
          </a:p>
        </p:txBody>
      </p:sp>
      <p:pic>
        <p:nvPicPr>
          <p:cNvPr id="7" name="Lauren Daigle - You Say (Official Music Video) (1)">
            <a:hlinkClick r:id="" action="ppaction://media"/>
            <a:extLst>
              <a:ext uri="{FF2B5EF4-FFF2-40B4-BE49-F238E27FC236}">
                <a16:creationId xmlns:a16="http://schemas.microsoft.com/office/drawing/2014/main" id="{BD8C8021-A665-47E8-B2CB-18E5D1CE4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4638" y="2993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8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>
            <a:off x="1696909" y="2833667"/>
            <a:ext cx="7696200" cy="137160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3" name="Snip Diagonal Corner Rectangle 12"/>
          <p:cNvSpPr/>
          <p:nvPr/>
        </p:nvSpPr>
        <p:spPr>
          <a:xfrm>
            <a:off x="1743639" y="4689816"/>
            <a:ext cx="7696200" cy="137160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1743639" y="862307"/>
            <a:ext cx="7696200" cy="137160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C53185A-1EFB-45BD-B392-B51D57BDE546}"/>
              </a:ext>
            </a:extLst>
          </p:cNvPr>
          <p:cNvSpPr txBox="1"/>
          <p:nvPr/>
        </p:nvSpPr>
        <p:spPr>
          <a:xfrm>
            <a:off x="1717930" y="2873015"/>
            <a:ext cx="4931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KrimpenerWAARDERING</a:t>
            </a:r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24 </a:t>
            </a:r>
          </a:p>
          <a:p>
            <a:endParaRPr lang="nl-NL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Wie???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D22EA046-1E4E-4084-95EE-75D00DFEF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210" y="2718456"/>
            <a:ext cx="2054078" cy="123244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84909" y="936235"/>
            <a:ext cx="56269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KrimpenerWAARDERING</a:t>
            </a:r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23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13 Januari 2022</a:t>
            </a:r>
          </a:p>
          <a:p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Roel Cazemier, burgemeester Krimpenerwaard</a:t>
            </a:r>
          </a:p>
          <a:p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bij afscheid </a:t>
            </a:r>
          </a:p>
        </p:txBody>
      </p:sp>
      <p:pic>
        <p:nvPicPr>
          <p:cNvPr id="3076" name="Picture 4" descr="Number 23 Stock Photo - Download Image Now - iStock">
            <a:extLst>
              <a:ext uri="{FF2B5EF4-FFF2-40B4-BE49-F238E27FC236}">
                <a16:creationId xmlns:a16="http://schemas.microsoft.com/office/drawing/2014/main" id="{436EC3E2-B279-4735-88F3-EFAE9374B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647" y="929086"/>
            <a:ext cx="1726218" cy="114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e bronafbeelding bekijken">
            <a:extLst>
              <a:ext uri="{FF2B5EF4-FFF2-40B4-BE49-F238E27FC236}">
                <a16:creationId xmlns:a16="http://schemas.microsoft.com/office/drawing/2014/main" id="{6A7BCB2B-1142-4986-9B61-728C62D85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363" y="377107"/>
            <a:ext cx="2416595" cy="227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186335"/>
      </p:ext>
    </p:extLst>
  </p:cSld>
  <p:clrMapOvr>
    <a:masterClrMapping/>
  </p:clrMapOvr>
  <p:transition spd="med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>
            <a:off x="2382436" y="2800830"/>
            <a:ext cx="7696200" cy="137160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3" name="Snip Diagonal Corner Rectangle 12"/>
          <p:cNvSpPr/>
          <p:nvPr/>
        </p:nvSpPr>
        <p:spPr>
          <a:xfrm>
            <a:off x="2382436" y="4742870"/>
            <a:ext cx="7696200" cy="137160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79128331-EE73-4F8B-84EF-6202B6522188}"/>
              </a:ext>
            </a:extLst>
          </p:cNvPr>
          <p:cNvSpPr txBox="1"/>
          <p:nvPr/>
        </p:nvSpPr>
        <p:spPr>
          <a:xfrm>
            <a:off x="5368459" y="4935315"/>
            <a:ext cx="60944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KrimpenerWAARDERING</a:t>
            </a:r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22</a:t>
            </a:r>
          </a:p>
          <a:p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Willem en Matthijs Willemse</a:t>
            </a:r>
          </a:p>
          <a:p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Lokale ondernemers Lekkerkerk</a:t>
            </a:r>
          </a:p>
        </p:txBody>
      </p:sp>
      <p:sp>
        <p:nvSpPr>
          <p:cNvPr id="11" name="Snip Diagonal Corner Rectangle 10"/>
          <p:cNvSpPr/>
          <p:nvPr/>
        </p:nvSpPr>
        <p:spPr>
          <a:xfrm>
            <a:off x="2382436" y="852280"/>
            <a:ext cx="7696200" cy="137160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C53185A-1EFB-45BD-B392-B51D57BDE546}"/>
              </a:ext>
            </a:extLst>
          </p:cNvPr>
          <p:cNvSpPr txBox="1"/>
          <p:nvPr/>
        </p:nvSpPr>
        <p:spPr>
          <a:xfrm>
            <a:off x="2451939" y="2930801"/>
            <a:ext cx="4931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KrimpenerWAARDERING</a:t>
            </a:r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21</a:t>
            </a:r>
          </a:p>
          <a:p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oktober 2021 – dierendag</a:t>
            </a:r>
          </a:p>
          <a:p>
            <a:endParaRPr lang="nl-NL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Anja </a:t>
            </a:r>
            <a:r>
              <a:rPr lang="nl-NL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v.d</a:t>
            </a:r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Laan van St. Wetland Cats te Gouderak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74921" y="709517"/>
            <a:ext cx="60944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KrimpenerWAARDERING</a:t>
            </a:r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25 september 2021</a:t>
            </a:r>
          </a:p>
          <a:p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Teus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Hoogerwaard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Lokale ondernemer  Lageweg/ St. Promotie Krimpenerwaard</a:t>
            </a:r>
          </a:p>
        </p:txBody>
      </p:sp>
      <p:pic>
        <p:nvPicPr>
          <p:cNvPr id="5" name="Picture 4" descr="Afbeeldingsresultaten voor 20">
            <a:extLst>
              <a:ext uri="{FF2B5EF4-FFF2-40B4-BE49-F238E27FC236}">
                <a16:creationId xmlns:a16="http://schemas.microsoft.com/office/drawing/2014/main" id="{07E4AABD-E82C-4320-8A8F-E874C0037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489" y="576056"/>
            <a:ext cx="1725413" cy="149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e bronafbeelding bekijken">
            <a:extLst>
              <a:ext uri="{FF2B5EF4-FFF2-40B4-BE49-F238E27FC236}">
                <a16:creationId xmlns:a16="http://schemas.microsoft.com/office/drawing/2014/main" id="{A4D41B02-789A-4FA1-951C-E8E437C6E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167" y="2836409"/>
            <a:ext cx="1885025" cy="141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rimpenerwaardeRING voor Teus Hoogerwaard - RTV Krimpenerwaard">
            <a:extLst>
              <a:ext uri="{FF2B5EF4-FFF2-40B4-BE49-F238E27FC236}">
                <a16:creationId xmlns:a16="http://schemas.microsoft.com/office/drawing/2014/main" id="{44C3E806-0C56-45AA-B3AC-5425B6B84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0061">
            <a:off x="648715" y="350678"/>
            <a:ext cx="4758711" cy="210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hristenUnie Krimpenerwaard verwent op Dierendag katten Wetland-Cats">
            <a:extLst>
              <a:ext uri="{FF2B5EF4-FFF2-40B4-BE49-F238E27FC236}">
                <a16:creationId xmlns:a16="http://schemas.microsoft.com/office/drawing/2014/main" id="{CB00B0FB-87CC-4290-820F-DF48CFECE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702">
            <a:off x="7635267" y="2494258"/>
            <a:ext cx="4209587" cy="247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AAE9835B-B4C9-46B8-B65C-2E92159C5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374" y="4537797"/>
            <a:ext cx="1458176" cy="145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rimpenerwaardeRING voor Willem en Matthijs Willemse - RTV Krimpenerwaard">
            <a:extLst>
              <a:ext uri="{FF2B5EF4-FFF2-40B4-BE49-F238E27FC236}">
                <a16:creationId xmlns:a16="http://schemas.microsoft.com/office/drawing/2014/main" id="{7B56A3B4-070D-49DD-BEB0-5796E1A14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4195">
            <a:off x="1589683" y="4224181"/>
            <a:ext cx="3160451" cy="236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507289"/>
      </p:ext>
    </p:extLst>
  </p:cSld>
  <p:clrMapOvr>
    <a:masterClrMapping/>
  </p:clrMapOvr>
  <p:transition spd="med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6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6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6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6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6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6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1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Numerologie 18: Nummer Betekenis en Symbolen">
            <a:extLst>
              <a:ext uri="{FF2B5EF4-FFF2-40B4-BE49-F238E27FC236}">
                <a16:creationId xmlns:a16="http://schemas.microsoft.com/office/drawing/2014/main" id="{DB443659-852D-4E79-A202-6F1647A78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777" y="2931407"/>
            <a:ext cx="1873239" cy="117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nip Diagonal Corner Rectangle 11"/>
          <p:cNvSpPr/>
          <p:nvPr/>
        </p:nvSpPr>
        <p:spPr>
          <a:xfrm>
            <a:off x="2247900" y="2887011"/>
            <a:ext cx="7696200" cy="137160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3" name="Snip Diagonal Corner Rectangle 12"/>
          <p:cNvSpPr/>
          <p:nvPr/>
        </p:nvSpPr>
        <p:spPr>
          <a:xfrm>
            <a:off x="1827372" y="4753475"/>
            <a:ext cx="7696200" cy="137160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19637B2-93AD-4711-A3F5-590F980E4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589" y="2315649"/>
            <a:ext cx="4121728" cy="2318472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79128331-EE73-4F8B-84EF-6202B6522188}"/>
              </a:ext>
            </a:extLst>
          </p:cNvPr>
          <p:cNvSpPr txBox="1"/>
          <p:nvPr/>
        </p:nvSpPr>
        <p:spPr>
          <a:xfrm>
            <a:off x="5675472" y="4672781"/>
            <a:ext cx="60944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KrimpenerWAARDERING</a:t>
            </a:r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26 juli 2021</a:t>
            </a:r>
          </a:p>
          <a:p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Fam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Mulder,  Vlist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natuurlijk boeren, weidevogelbeheer</a:t>
            </a:r>
          </a:p>
        </p:txBody>
      </p:sp>
      <p:sp>
        <p:nvSpPr>
          <p:cNvPr id="11" name="Snip Diagonal Corner Rectangle 10"/>
          <p:cNvSpPr/>
          <p:nvPr/>
        </p:nvSpPr>
        <p:spPr>
          <a:xfrm>
            <a:off x="2382436" y="852280"/>
            <a:ext cx="7696200" cy="137160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0" name="Picture 2" descr="17 jaar INNONET - INNONET">
            <a:extLst>
              <a:ext uri="{FF2B5EF4-FFF2-40B4-BE49-F238E27FC236}">
                <a16:creationId xmlns:a16="http://schemas.microsoft.com/office/drawing/2014/main" id="{6DEA35FC-7586-4106-A5AE-832526471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636" y="7620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E01A2AE-CB64-44BC-BFC7-D9D46778A3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6022">
            <a:off x="1420921" y="368002"/>
            <a:ext cx="2781927" cy="208644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C53185A-1EFB-45BD-B392-B51D57BDE546}"/>
              </a:ext>
            </a:extLst>
          </p:cNvPr>
          <p:cNvSpPr txBox="1"/>
          <p:nvPr/>
        </p:nvSpPr>
        <p:spPr>
          <a:xfrm>
            <a:off x="2382436" y="2811789"/>
            <a:ext cx="49314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KrimpenerWAARDERING</a:t>
            </a:r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</a:t>
            </a:r>
          </a:p>
          <a:p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maart 2021</a:t>
            </a:r>
          </a:p>
          <a:p>
            <a:endParaRPr lang="nl-NL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Simone Abel, Haastrecht</a:t>
            </a:r>
          </a:p>
          <a:p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afvalheld Krimpenerwaard Schoon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4" name="Picture 6" descr="Bundesstraße 19 - Wikipedia">
            <a:extLst>
              <a:ext uri="{FF2B5EF4-FFF2-40B4-BE49-F238E27FC236}">
                <a16:creationId xmlns:a16="http://schemas.microsoft.com/office/drawing/2014/main" id="{541225C8-14D1-40FD-B5B0-3FAF8EF80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595" y="4600954"/>
            <a:ext cx="1701802" cy="102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337460" y="922768"/>
            <a:ext cx="5626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KrimpenerWAARDERING</a:t>
            </a:r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17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Februari 2020</a:t>
            </a:r>
          </a:p>
          <a:p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Pieter Neven bij afscheid van Raad</a:t>
            </a:r>
          </a:p>
        </p:txBody>
      </p:sp>
      <p:pic>
        <p:nvPicPr>
          <p:cNvPr id="1028" name="Picture 4" descr="21 Ring_2">
            <a:extLst>
              <a:ext uri="{FF2B5EF4-FFF2-40B4-BE49-F238E27FC236}">
                <a16:creationId xmlns:a16="http://schemas.microsoft.com/office/drawing/2014/main" id="{4666F066-A68A-48AC-8530-AC6BB0DB4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4288">
            <a:off x="1509628" y="4405087"/>
            <a:ext cx="2906582" cy="218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645375"/>
      </p:ext>
    </p:extLst>
  </p:cSld>
  <p:clrMapOvr>
    <a:masterClrMapping/>
  </p:clrMapOvr>
  <p:transition spd="med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7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7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4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4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4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Nummer 16 | Premium Foto">
            <a:extLst>
              <a:ext uri="{FF2B5EF4-FFF2-40B4-BE49-F238E27FC236}">
                <a16:creationId xmlns:a16="http://schemas.microsoft.com/office/drawing/2014/main" id="{12E3EF32-4D53-4826-AB97-1906602DB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738" y="4633352"/>
            <a:ext cx="1815134" cy="155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N15 - Wikipedia">
            <a:extLst>
              <a:ext uri="{FF2B5EF4-FFF2-40B4-BE49-F238E27FC236}">
                <a16:creationId xmlns:a16="http://schemas.microsoft.com/office/drawing/2014/main" id="{8FF0D15C-6C4A-4168-A4CB-1699DB074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316" y="2623946"/>
            <a:ext cx="1200329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nip Diagonal Corner Rectangle 10"/>
          <p:cNvSpPr/>
          <p:nvPr/>
        </p:nvSpPr>
        <p:spPr>
          <a:xfrm>
            <a:off x="2247900" y="888986"/>
            <a:ext cx="7696200" cy="137160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2397505" y="2856682"/>
            <a:ext cx="7696200" cy="137160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Snip Diagonal Corner Rectangle 12"/>
          <p:cNvSpPr/>
          <p:nvPr/>
        </p:nvSpPr>
        <p:spPr>
          <a:xfrm>
            <a:off x="2247900" y="4724400"/>
            <a:ext cx="7696200" cy="137160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4704" y="888036"/>
            <a:ext cx="56269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KrimpenerWAARDERING</a:t>
            </a:r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14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9 november 2019</a:t>
            </a:r>
          </a:p>
          <a:p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250</a:t>
            </a:r>
            <a:r>
              <a:rPr lang="nl-NL" baseline="30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Waard op de Kaart/RTV Krimpenerwaard </a:t>
            </a:r>
          </a:p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31293" y="2877729"/>
            <a:ext cx="3977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KrimpenerWAARDERING</a:t>
            </a:r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15:</a:t>
            </a:r>
          </a:p>
          <a:p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 december 2019</a:t>
            </a:r>
          </a:p>
          <a:p>
            <a:endParaRPr lang="nl-NL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Krimpenerwaard Intercultureel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E5B31CA-BDDC-4644-AFED-836CBCF77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624" y="387314"/>
            <a:ext cx="1175074" cy="1175074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1EA33D6A-17B0-4C11-894A-5961F58147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7767">
            <a:off x="7964340" y="478828"/>
            <a:ext cx="3728065" cy="209703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5A009A9-C226-485C-8451-670804AC8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53" y="2352311"/>
            <a:ext cx="2982466" cy="22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43A9DCF-13AD-4177-920B-9EA7E1492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864" y="4324334"/>
            <a:ext cx="3076864" cy="230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5E62AE8-2EDF-489A-8D67-C643DB0F5545}"/>
              </a:ext>
            </a:extLst>
          </p:cNvPr>
          <p:cNvSpPr txBox="1"/>
          <p:nvPr/>
        </p:nvSpPr>
        <p:spPr>
          <a:xfrm>
            <a:off x="2439741" y="4814289"/>
            <a:ext cx="40405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KrimpenerWAARDERING</a:t>
            </a:r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16:</a:t>
            </a:r>
          </a:p>
          <a:p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Februari 2020</a:t>
            </a:r>
          </a:p>
          <a:p>
            <a:endParaRPr lang="nl-NL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Dorcas</a:t>
            </a:r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Bergambacht</a:t>
            </a:r>
          </a:p>
          <a:p>
            <a:endParaRPr lang="nl-NL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DDF90B1-3062-4E8D-A0FD-5A179E809A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81" y="577492"/>
            <a:ext cx="1035145" cy="62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3905"/>
      </p:ext>
    </p:extLst>
  </p:cSld>
  <p:clrMapOvr>
    <a:masterClrMapping/>
  </p:clrMapOvr>
  <p:transition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7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9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9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9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6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6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6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800"/>
                            </p:stCondLst>
                            <p:childTnLst>
                              <p:par>
                                <p:cTn id="4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870B369-56DD-4876-8BBE-F70A58285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315" y="2781300"/>
            <a:ext cx="1333500" cy="1333500"/>
          </a:xfrm>
          <a:prstGeom prst="rect">
            <a:avLst/>
          </a:prstGeom>
        </p:spPr>
      </p:pic>
      <p:pic>
        <p:nvPicPr>
          <p:cNvPr id="2050" name="Picture 2" descr="Afbeeldingsresultaat voor cijfer 10">
            <a:extLst>
              <a:ext uri="{FF2B5EF4-FFF2-40B4-BE49-F238E27FC236}">
                <a16:creationId xmlns:a16="http://schemas.microsoft.com/office/drawing/2014/main" id="{A589038E-4C43-464C-8519-2F871E218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993" y="925785"/>
            <a:ext cx="1775814" cy="120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nip Diagonal Corner Rectangle 10"/>
          <p:cNvSpPr/>
          <p:nvPr/>
        </p:nvSpPr>
        <p:spPr>
          <a:xfrm>
            <a:off x="2247900" y="838201"/>
            <a:ext cx="7696200" cy="137160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2247900" y="2743200"/>
            <a:ext cx="7696200" cy="137160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Snip Diagonal Corner Rectangle 12"/>
          <p:cNvSpPr/>
          <p:nvPr/>
        </p:nvSpPr>
        <p:spPr>
          <a:xfrm>
            <a:off x="2247900" y="4724400"/>
            <a:ext cx="7696200" cy="137160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10188" y="812227"/>
            <a:ext cx="5626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KrimpenerWAARDERING</a:t>
            </a:r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</a:t>
            </a:r>
          </a:p>
          <a:p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november 2018</a:t>
            </a:r>
          </a:p>
          <a:p>
            <a:endParaRPr lang="nl-NL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Secretaris Frits </a:t>
            </a:r>
            <a:r>
              <a:rPr lang="nl-NL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Bruëns</a:t>
            </a:r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van de Voedselbank IJssel en Lek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75161" y="2716849"/>
            <a:ext cx="45104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KrimpenerWAARDERING</a:t>
            </a:r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</a:t>
            </a:r>
          </a:p>
          <a:p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 februari 2019</a:t>
            </a:r>
          </a:p>
          <a:p>
            <a:endParaRPr lang="nl-NL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Patrick Heuvelman namens de vrijwilligers van  Natuur- en Vogelwerkgroep Krimpenerwaard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57532" y="4794614"/>
            <a:ext cx="50658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KrimpenerWAARDERING</a:t>
            </a:r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12-13:</a:t>
            </a:r>
          </a:p>
          <a:p>
            <a:endParaRPr lang="nl-NL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Schuldhulpmaatje </a:t>
            </a:r>
          </a:p>
          <a:p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Piet van Willigen en Beppie van der Waal</a:t>
            </a:r>
          </a:p>
          <a:p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DEE509C-8652-4678-AC58-F4F895504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260" y="2206077"/>
            <a:ext cx="3495679" cy="2570211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833FE29C-AFCB-4DC8-8176-FE5AFECF5B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35" y="308526"/>
            <a:ext cx="2212006" cy="3267794"/>
          </a:xfrm>
          <a:prstGeom prst="rect">
            <a:avLst/>
          </a:prstGeom>
        </p:spPr>
      </p:pic>
      <p:pic>
        <p:nvPicPr>
          <p:cNvPr id="2052" name="Picture 4" descr="Afbeeldingsresultaat voor cijfer 12">
            <a:hlinkClick r:id="rId7"/>
            <a:extLst>
              <a:ext uri="{FF2B5EF4-FFF2-40B4-BE49-F238E27FC236}">
                <a16:creationId xmlns:a16="http://schemas.microsoft.com/office/drawing/2014/main" id="{A2A8F845-FE3A-4859-8D7C-71430A287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4577986"/>
            <a:ext cx="1599248" cy="135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5BB55CF-22E5-4C69-BBA3-4461B13C17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82" y="3898444"/>
            <a:ext cx="2156386" cy="2693351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C097BE76-D8A5-433E-8301-812B2C07D8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581" y="325741"/>
            <a:ext cx="1035145" cy="62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25848"/>
      </p:ext>
    </p:extLst>
  </p:cSld>
  <p:clrMapOvr>
    <a:masterClrMapping/>
  </p:clrMapOvr>
  <p:transition spd="med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fbeeldingsresultaat voor cijfer 9">
            <a:hlinkClick r:id="rId3"/>
            <a:extLst>
              <a:ext uri="{FF2B5EF4-FFF2-40B4-BE49-F238E27FC236}">
                <a16:creationId xmlns:a16="http://schemas.microsoft.com/office/drawing/2014/main" id="{14DE6F6F-DCFA-40E0-8A09-138B13E2D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294" y="4724400"/>
            <a:ext cx="1531303" cy="153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F0E3C55-5FC6-4A94-A013-437F1027B5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865" y="2485642"/>
            <a:ext cx="2082763" cy="2073506"/>
          </a:xfrm>
          <a:prstGeom prst="rect">
            <a:avLst/>
          </a:prstGeom>
        </p:spPr>
      </p:pic>
      <p:pic>
        <p:nvPicPr>
          <p:cNvPr id="1026" name="Picture 2" descr="Afbeeldingsresultaat voor cijfer 7">
            <a:extLst>
              <a:ext uri="{FF2B5EF4-FFF2-40B4-BE49-F238E27FC236}">
                <a16:creationId xmlns:a16="http://schemas.microsoft.com/office/drawing/2014/main" id="{D07DFAF0-9E68-4D32-BEE4-19318A989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23" y="477046"/>
            <a:ext cx="1308912" cy="184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nip Diagonal Corner Rectangle 10"/>
          <p:cNvSpPr/>
          <p:nvPr/>
        </p:nvSpPr>
        <p:spPr>
          <a:xfrm>
            <a:off x="2247900" y="838201"/>
            <a:ext cx="7696200" cy="137160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2247900" y="2743200"/>
            <a:ext cx="7696200" cy="137160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Snip Diagonal Corner Rectangle 12"/>
          <p:cNvSpPr/>
          <p:nvPr/>
        </p:nvSpPr>
        <p:spPr>
          <a:xfrm>
            <a:off x="2247900" y="4724400"/>
            <a:ext cx="7696200" cy="137160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10082" y="765700"/>
            <a:ext cx="4446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prstClr val="white"/>
                </a:solidFill>
                <a:latin typeface="Calibri"/>
              </a:rPr>
              <a:t>KrimpenerwaardeerROZET</a:t>
            </a:r>
            <a:r>
              <a:rPr lang="nl-NL" dirty="0">
                <a:solidFill>
                  <a:prstClr val="white"/>
                </a:solidFill>
                <a:latin typeface="Calibri"/>
              </a:rPr>
              <a:t> in de vorm van een vliegtuig - 20 februari 2018 </a:t>
            </a:r>
          </a:p>
          <a:p>
            <a:endParaRPr lang="nl-NL" dirty="0">
              <a:solidFill>
                <a:prstClr val="white"/>
              </a:solidFill>
              <a:latin typeface="Calibri"/>
            </a:endParaRPr>
          </a:p>
          <a:p>
            <a:r>
              <a:rPr lang="nl-NL" dirty="0">
                <a:solidFill>
                  <a:prstClr val="white"/>
                </a:solidFill>
                <a:latin typeface="Calibri"/>
              </a:rPr>
              <a:t>Pieter Heerens neemt afscheid van de raad van Krimpenerwaard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96709" y="2684507"/>
            <a:ext cx="44646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prstClr val="white"/>
                </a:solidFill>
              </a:rPr>
              <a:t>KrimpenerWAARDERING</a:t>
            </a:r>
            <a:r>
              <a:rPr lang="nl-NL" dirty="0">
                <a:solidFill>
                  <a:prstClr val="white"/>
                </a:solidFill>
              </a:rPr>
              <a:t> 8</a:t>
            </a:r>
          </a:p>
          <a:p>
            <a:r>
              <a:rPr lang="nl-NL" dirty="0">
                <a:solidFill>
                  <a:prstClr val="white"/>
                </a:solidFill>
                <a:latin typeface="Calibri"/>
              </a:rPr>
              <a:t>12 maart 2018</a:t>
            </a:r>
          </a:p>
          <a:p>
            <a:endParaRPr lang="nl-NL" dirty="0">
              <a:solidFill>
                <a:prstClr val="white"/>
              </a:solidFill>
              <a:latin typeface="Calibri"/>
            </a:endParaRPr>
          </a:p>
          <a:p>
            <a:r>
              <a:rPr lang="nl-NL" dirty="0">
                <a:solidFill>
                  <a:prstClr val="white"/>
                </a:solidFill>
                <a:latin typeface="Calibri"/>
              </a:rPr>
              <a:t>Voorzitter </a:t>
            </a:r>
            <a:r>
              <a:rPr lang="nl-NL" dirty="0" err="1">
                <a:solidFill>
                  <a:prstClr val="white"/>
                </a:solidFill>
                <a:latin typeface="Calibri"/>
              </a:rPr>
              <a:t>Peye</a:t>
            </a:r>
            <a:r>
              <a:rPr lang="nl-NL" dirty="0">
                <a:solidFill>
                  <a:prstClr val="white"/>
                </a:solidFill>
                <a:latin typeface="Calibri"/>
              </a:rPr>
              <a:t> Verdoold van de 100-jarige Muziekvereniging Harmonie uit Stolwijk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11369" y="4657259"/>
            <a:ext cx="50604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KrimpenerWAARDERING</a:t>
            </a:r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</a:t>
            </a:r>
          </a:p>
          <a:p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 maart 2018 </a:t>
            </a:r>
          </a:p>
          <a:p>
            <a:endParaRPr lang="nl-NL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Vrijwilligers van het Huis van Noord in Schoonhoven t.g.v. de opening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4254BC5-A00C-4724-90DD-27CD5486D1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369" y="396722"/>
            <a:ext cx="1641608" cy="218881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CF3A9C3-065E-475E-8D49-CC1F8FD2AB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83" y="396722"/>
            <a:ext cx="1641608" cy="218881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4BA8F93-3F82-41A4-A255-5AF83BC3C3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942" y="2276942"/>
            <a:ext cx="3760722" cy="292497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49044C8D-6194-4196-85E9-8A81793C3A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57" y="3652392"/>
            <a:ext cx="2263334" cy="301777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1D57B470-C749-42C8-B466-9615DCECC3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55" y="2927381"/>
            <a:ext cx="1035145" cy="62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08576"/>
      </p:ext>
    </p:extLst>
  </p:cSld>
  <p:clrMapOvr>
    <a:masterClrMapping/>
  </p:clrMapOvr>
  <p:transition spd="med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3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000"/>
                            </p:stCondLst>
                            <p:childTnLst>
                              <p:par>
                                <p:cTn id="3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72C08342-ACBC-49C6-8CF7-85C686154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2" y="4481561"/>
            <a:ext cx="1838325" cy="183832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13F605A-5C19-4597-B0BF-07B0201C1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685" y="2599149"/>
            <a:ext cx="2143125" cy="214312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5DA61A6-4795-4EA6-A32B-171CA4BFC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82" y="424302"/>
            <a:ext cx="2419350" cy="1895475"/>
          </a:xfrm>
          <a:prstGeom prst="rect">
            <a:avLst/>
          </a:prstGeom>
        </p:spPr>
      </p:pic>
      <p:sp>
        <p:nvSpPr>
          <p:cNvPr id="11" name="Snip Diagonal Corner Rectangle 10"/>
          <p:cNvSpPr/>
          <p:nvPr/>
        </p:nvSpPr>
        <p:spPr>
          <a:xfrm>
            <a:off x="2247900" y="838201"/>
            <a:ext cx="7696200" cy="137160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2247900" y="2743200"/>
            <a:ext cx="7696200" cy="137160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Snip Diagonal Corner Rectangle 12"/>
          <p:cNvSpPr/>
          <p:nvPr/>
        </p:nvSpPr>
        <p:spPr>
          <a:xfrm>
            <a:off x="2247900" y="4724400"/>
            <a:ext cx="7696200" cy="137160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83954" y="762000"/>
            <a:ext cx="4859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prstClr val="white"/>
                </a:solidFill>
                <a:latin typeface="Calibri"/>
              </a:rPr>
              <a:t>KrimpenerWAARDERING</a:t>
            </a:r>
            <a:r>
              <a:rPr lang="nl-NL" dirty="0">
                <a:solidFill>
                  <a:prstClr val="white"/>
                </a:solidFill>
                <a:latin typeface="Calibri"/>
              </a:rPr>
              <a:t> 4</a:t>
            </a:r>
          </a:p>
          <a:p>
            <a:r>
              <a:rPr lang="nl-NL" dirty="0">
                <a:solidFill>
                  <a:prstClr val="white"/>
                </a:solidFill>
                <a:latin typeface="Calibri"/>
              </a:rPr>
              <a:t>10 februari 2018</a:t>
            </a:r>
          </a:p>
          <a:p>
            <a:endParaRPr lang="nl-NL" dirty="0">
              <a:solidFill>
                <a:prstClr val="white"/>
              </a:solidFill>
              <a:latin typeface="Calibri"/>
            </a:endParaRPr>
          </a:p>
          <a:p>
            <a:r>
              <a:rPr lang="nl-NL" dirty="0">
                <a:solidFill>
                  <a:prstClr val="white"/>
                </a:solidFill>
                <a:latin typeface="Calibri"/>
              </a:rPr>
              <a:t>David de Jong uit Stolwijk vanwege innovatief </a:t>
            </a:r>
            <a:r>
              <a:rPr lang="nl-NL" dirty="0" err="1">
                <a:solidFill>
                  <a:prstClr val="white"/>
                </a:solidFill>
                <a:latin typeface="Calibri"/>
              </a:rPr>
              <a:t>peilgestuurde</a:t>
            </a:r>
            <a:r>
              <a:rPr lang="nl-NL" dirty="0">
                <a:solidFill>
                  <a:prstClr val="white"/>
                </a:solidFill>
                <a:latin typeface="Calibri"/>
              </a:rPr>
              <a:t> onderwaterdrainage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58610" y="2681239"/>
            <a:ext cx="4859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KrimpenerWAARDERING</a:t>
            </a:r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</a:p>
          <a:p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 februari 2018</a:t>
            </a:r>
          </a:p>
          <a:p>
            <a:endParaRPr lang="nl-NL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Arie Hoogendijk voor het vele en mooie werk in de Bibliotheek van Lekkerkerk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61917" y="4760148"/>
            <a:ext cx="50681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KrimpenerWAARDERING</a:t>
            </a:r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</a:p>
          <a:p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 februari 2018 </a:t>
            </a:r>
          </a:p>
          <a:p>
            <a:endParaRPr lang="nl-NL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Voorzitter Hans Verloop van Winkeliersvereniging Het Carillon in Krimpen a/d Lek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915F053-F1C1-46D1-8177-308942C2E7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9" y="176491"/>
            <a:ext cx="3339664" cy="250474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E881326-3EFD-43ED-B34E-0DE55FD33B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23" y="2315528"/>
            <a:ext cx="3780788" cy="283559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770FB43-7ED9-4602-8527-F5166B0A7A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3707140"/>
            <a:ext cx="2165968" cy="2887957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F9C743C0-9994-4B5A-B6C0-60A00CED3A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408" y="424302"/>
            <a:ext cx="935363" cy="56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046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3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0"/>
                            </p:stCondLst>
                            <p:childTnLst>
                              <p:par>
                                <p:cTn id="37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F6BAFBF0-C316-4641-A6D8-EF9BEF880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272" y="4450851"/>
            <a:ext cx="2143125" cy="214312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62967F7-9949-40F9-A3BE-50D697397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693" y="2275255"/>
            <a:ext cx="2143125" cy="2143125"/>
          </a:xfrm>
          <a:prstGeom prst="rect">
            <a:avLst/>
          </a:prstGeom>
        </p:spPr>
      </p:pic>
      <p:sp>
        <p:nvSpPr>
          <p:cNvPr id="11" name="Snip Diagonal Corner Rectangle 10"/>
          <p:cNvSpPr/>
          <p:nvPr/>
        </p:nvSpPr>
        <p:spPr>
          <a:xfrm>
            <a:off x="2247900" y="765175"/>
            <a:ext cx="7696200" cy="137160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2247900" y="2743200"/>
            <a:ext cx="7696200" cy="137160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Snip Diagonal Corner Rectangle 12"/>
          <p:cNvSpPr/>
          <p:nvPr/>
        </p:nvSpPr>
        <p:spPr>
          <a:xfrm>
            <a:off x="2247900" y="4724400"/>
            <a:ext cx="7696200" cy="137160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5400" y="838201"/>
            <a:ext cx="444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prstClr val="white"/>
                </a:solidFill>
                <a:latin typeface="Calibri"/>
              </a:rPr>
              <a:t>KrimpenerWAARDERING</a:t>
            </a:r>
            <a:r>
              <a:rPr lang="nl-NL" dirty="0">
                <a:solidFill>
                  <a:prstClr val="white"/>
                </a:solidFill>
                <a:latin typeface="Calibri"/>
              </a:rPr>
              <a:t> 1</a:t>
            </a:r>
          </a:p>
          <a:p>
            <a:r>
              <a:rPr lang="nl-NL" dirty="0">
                <a:solidFill>
                  <a:prstClr val="white"/>
                </a:solidFill>
                <a:latin typeface="Calibri"/>
              </a:rPr>
              <a:t>29 november 2017</a:t>
            </a:r>
          </a:p>
          <a:p>
            <a:endParaRPr lang="nl-NL" dirty="0">
              <a:solidFill>
                <a:prstClr val="white"/>
              </a:solidFill>
              <a:latin typeface="Calibri"/>
            </a:endParaRPr>
          </a:p>
          <a:p>
            <a:r>
              <a:rPr lang="nl-NL" dirty="0">
                <a:solidFill>
                  <a:prstClr val="white"/>
                </a:solidFill>
                <a:latin typeface="Calibri"/>
              </a:rPr>
              <a:t>Afscheid </a:t>
            </a:r>
            <a:r>
              <a:rPr lang="nl-NL" dirty="0" err="1">
                <a:solidFill>
                  <a:prstClr val="white"/>
                </a:solidFill>
                <a:latin typeface="Calibri"/>
              </a:rPr>
              <a:t>Dilia</a:t>
            </a:r>
            <a:r>
              <a:rPr lang="nl-NL" dirty="0">
                <a:solidFill>
                  <a:prstClr val="white"/>
                </a:solidFill>
                <a:latin typeface="Calibri"/>
              </a:rPr>
              <a:t> Blok als wethouder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08941" y="2818883"/>
            <a:ext cx="5261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KrimpenerWAARDERING</a:t>
            </a:r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  <a:p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 januari 2018</a:t>
            </a:r>
          </a:p>
          <a:p>
            <a:endParaRPr lang="nl-NL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Vrijwilligers </a:t>
            </a:r>
            <a:r>
              <a:rPr lang="nl-NL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Overtuin</a:t>
            </a:r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Bisdom van Vliet in Haastrecht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87888" y="4876800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KrimpenerWAARDERING</a:t>
            </a:r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  <a:p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Februari 2018 </a:t>
            </a:r>
          </a:p>
          <a:p>
            <a:endParaRPr lang="nl-NL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Riek Bakker: Strategische Visie Krimpenerwaard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4A516C6-0695-4908-A974-D8E271AE23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03" y="4343886"/>
            <a:ext cx="3142739" cy="235705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C3268C3-28E1-4403-89DB-9A9E80A450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849" y="2153113"/>
            <a:ext cx="3606420" cy="2704816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91506E5D-981C-475F-B68C-38D03711B1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477" y="341093"/>
            <a:ext cx="2143125" cy="214312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EDFEA02-E728-4D3D-A5AD-80B652DE72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37" y="228905"/>
            <a:ext cx="4351105" cy="2444139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089A11ED-1356-4549-B89E-70B1DB1016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359" y="5899367"/>
            <a:ext cx="937323" cy="56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00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000"/>
                            </p:stCondLst>
                            <p:childTnLst>
                              <p:par>
                                <p:cTn id="36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Segment">
  <a:themeElements>
    <a:clrScheme name="Segmen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2549</TotalTime>
  <Words>306</Words>
  <Application>Microsoft Office PowerPoint</Application>
  <PresentationFormat>Breedbeeld</PresentationFormat>
  <Paragraphs>96</Paragraphs>
  <Slides>9</Slides>
  <Notes>9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Calibri</vt:lpstr>
      <vt:lpstr>Century Gothic</vt:lpstr>
      <vt:lpstr>Wingdings 3</vt:lpstr>
      <vt:lpstr>Segment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Ton Dorp</dc:creator>
  <cp:lastModifiedBy>Cor Slob</cp:lastModifiedBy>
  <cp:revision>51</cp:revision>
  <dcterms:created xsi:type="dcterms:W3CDTF">2019-04-05T19:42:37Z</dcterms:created>
  <dcterms:modified xsi:type="dcterms:W3CDTF">2022-01-09T18:36:32Z</dcterms:modified>
</cp:coreProperties>
</file>