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sldIdLst>
    <p:sldId id="263" r:id="rId3"/>
    <p:sldId id="272" r:id="rId4"/>
    <p:sldId id="271" r:id="rId5"/>
    <p:sldId id="270" r:id="rId6"/>
    <p:sldId id="269" r:id="rId7"/>
    <p:sldId id="267" r:id="rId8"/>
    <p:sldId id="260" r:id="rId9"/>
    <p:sldId id="258" r:id="rId10"/>
    <p:sldId id="259" r:id="rId11"/>
    <p:sldId id="262" r:id="rId12"/>
    <p:sldId id="264" r:id="rId13"/>
    <p:sldId id="265" r:id="rId14"/>
    <p:sldId id="25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89133" autoAdjust="0"/>
  </p:normalViewPr>
  <p:slideViewPr>
    <p:cSldViewPr showGuides="1">
      <p:cViewPr varScale="1">
        <p:scale>
          <a:sx n="86" d="100"/>
          <a:sy n="86" d="100"/>
        </p:scale>
        <p:origin x="65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F505F-AB76-45C6-B837-3D78B748FBFD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CC2B9-440C-4614-89F1-A368F493F5B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16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4142644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1028231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4027718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2324510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4245583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4105983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4049248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2061952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425861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3322929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1450548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415883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4557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G"/><Relationship Id="rId5" Type="http://schemas.openxmlformats.org/officeDocument/2006/relationships/image" Target="../media/image1.jpe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&amp;url=https%3A%2F%2Fwww.hetkontakt.nl%2Fregio%2Fkrimpenerwaard%2Falgemeen%2F62754%2Fzorgen-om-verkeersveiligheid-rond-mfa-schoonhoven&amp;psig=AOvVaw3ZnH6qXX_dFRa_oFqisDTs&amp;ust=156953029177932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hyperlink" Target="http://www.google.nl/url?sa=i&amp;rct=j&amp;q=&amp;esrc=s&amp;source=images&amp;cd=&amp;ved=2ahUKEwitmquk6ezkAhVRPFAKHdlBA24QjRx6BAgBEAQ&amp;url=http%3A%2F%2Fprokrimpenerwaard.nl%2F2006&amp;psig=AOvVaw17U4eOvVogNKjrUQors01S&amp;ust=1569530055866647" TargetMode="Externa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9000">
              <a:schemeClr val="tx1"/>
            </a:gs>
            <a:gs pos="8152">
              <a:schemeClr val="tx1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723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723900" y="27432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723900" y="4724400"/>
            <a:ext cx="7696200" cy="1371600"/>
          </a:xfrm>
          <a:prstGeom prst="snip2DiagRect">
            <a:avLst>
              <a:gd name="adj1" fmla="val 0"/>
              <a:gd name="adj2" fmla="val 16667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08" y="838200"/>
            <a:ext cx="3776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“SUCCESSEN” van ChristenUnie Krimpenerwaard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608" y="2825716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24 september 2019: 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Cor Slob wordt tijdelijk in de raad benoemd, ter vervanging van Elisabeth van Zijl.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677F718-3D2E-4C2E-B3B4-78E035304B65}"/>
              </a:ext>
            </a:extLst>
          </p:cNvPr>
          <p:cNvSpPr txBox="1"/>
          <p:nvPr/>
        </p:nvSpPr>
        <p:spPr>
          <a:xfrm>
            <a:off x="4443822" y="4671536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24 september 2019: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Motie van de ChristenUnie over het bevorderen realisatie Starterswoningen aangenomen door Raad. </a:t>
            </a:r>
          </a:p>
        </p:txBody>
      </p:sp>
      <p:pic>
        <p:nvPicPr>
          <p:cNvPr id="17" name="Picture 4" descr="Afbeeldingsresultaat voor christenunie krimpenerwaard">
            <a:extLst>
              <a:ext uri="{FF2B5EF4-FFF2-40B4-BE49-F238E27FC236}">
                <a16:creationId xmlns:a16="http://schemas.microsoft.com/office/drawing/2014/main" id="{655FFA17-3217-4BA3-A5F4-8C981F1D3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4538">
            <a:off x="588360" y="636003"/>
            <a:ext cx="4145796" cy="136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0DF054D-28D3-44AA-9B96-9CCCB2CDAE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32" y="4509120"/>
            <a:ext cx="2771800" cy="207885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C5F69B55-C1CE-4D28-BB31-D07D062930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2" b="34090"/>
          <a:stretch/>
        </p:blipFill>
        <p:spPr>
          <a:xfrm>
            <a:off x="5683796" y="1916832"/>
            <a:ext cx="215275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329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723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723900" y="27432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723900" y="47244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838200"/>
            <a:ext cx="444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12 januari 2019: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ChristenUnie is aanwezig bij excursie DWLK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4145" y="2704550"/>
            <a:ext cx="437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17 januari 2019: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Nieuw coalitieakkoord wordt gepresenteerd, opnieuw met onze wethouder Jan Vente</a:t>
            </a:r>
          </a:p>
        </p:txBody>
      </p:sp>
      <p:pic>
        <p:nvPicPr>
          <p:cNvPr id="4100" name="Picture 4" descr="Afbeeldingsresultaat voor coalitieakkoord krimpenerwaard">
            <a:extLst>
              <a:ext uri="{FF2B5EF4-FFF2-40B4-BE49-F238E27FC236}">
                <a16:creationId xmlns:a16="http://schemas.microsoft.com/office/drawing/2014/main" id="{5FC13DF6-DEE7-4596-9AB9-3F8568008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1821">
            <a:off x="5641264" y="2504872"/>
            <a:ext cx="2356693" cy="176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09324A5C-B408-4C63-8DA4-E076A0352C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6908"/>
            <a:ext cx="2267744" cy="1700808"/>
          </a:xfrm>
          <a:prstGeom prst="rect">
            <a:avLst/>
          </a:prstGeom>
        </p:spPr>
      </p:pic>
      <p:pic>
        <p:nvPicPr>
          <p:cNvPr id="17" name="Picture 2" descr="Afbeeldingsresultaat voor kinderpardon CU krimpenerwaard">
            <a:extLst>
              <a:ext uri="{FF2B5EF4-FFF2-40B4-BE49-F238E27FC236}">
                <a16:creationId xmlns:a16="http://schemas.microsoft.com/office/drawing/2014/main" id="{913D7382-F224-4625-AC1A-BDA966D32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77" y="4289410"/>
            <a:ext cx="1679021" cy="224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0614C627-896B-4B03-A15F-C7950CC700B0}"/>
              </a:ext>
            </a:extLst>
          </p:cNvPr>
          <p:cNvSpPr txBox="1"/>
          <p:nvPr/>
        </p:nvSpPr>
        <p:spPr>
          <a:xfrm>
            <a:off x="2987824" y="4707702"/>
            <a:ext cx="60010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Succes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Kinderpardon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11 </a:t>
            </a:r>
            <a:r>
              <a:rPr lang="en-US" dirty="0" err="1">
                <a:solidFill>
                  <a:schemeClr val="bg1"/>
                </a:solidFill>
              </a:rPr>
              <a:t>december</a:t>
            </a:r>
            <a:r>
              <a:rPr lang="en-US" dirty="0">
                <a:solidFill>
                  <a:schemeClr val="bg1"/>
                </a:solidFill>
              </a:rPr>
              <a:t> 2018: </a:t>
            </a:r>
            <a:r>
              <a:rPr lang="en-US" dirty="0" err="1">
                <a:solidFill>
                  <a:schemeClr val="bg1"/>
                </a:solidFill>
              </a:rPr>
              <a:t>motie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Krimpenerwaard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aangenomen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16 </a:t>
            </a:r>
            <a:r>
              <a:rPr lang="en-US" dirty="0" err="1">
                <a:solidFill>
                  <a:schemeClr val="bg1"/>
                </a:solidFill>
              </a:rPr>
              <a:t>januari</a:t>
            </a:r>
            <a:r>
              <a:rPr lang="en-US" dirty="0">
                <a:solidFill>
                  <a:schemeClr val="bg1"/>
                </a:solidFill>
              </a:rPr>
              <a:t> 2019: </a:t>
            </a:r>
            <a:r>
              <a:rPr lang="en-US" dirty="0" err="1">
                <a:solidFill>
                  <a:schemeClr val="bg1"/>
                </a:solidFill>
              </a:rPr>
              <a:t>Krimpenerwaard</a:t>
            </a:r>
            <a:r>
              <a:rPr lang="en-US" dirty="0">
                <a:solidFill>
                  <a:schemeClr val="bg1"/>
                </a:solidFill>
              </a:rPr>
              <a:t> is </a:t>
            </a:r>
            <a:r>
              <a:rPr lang="en-US" dirty="0" err="1">
                <a:solidFill>
                  <a:schemeClr val="bg1"/>
                </a:solidFill>
              </a:rPr>
              <a:t>Kinderpardongemeente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19 </a:t>
            </a:r>
            <a:r>
              <a:rPr lang="en-US" dirty="0" err="1">
                <a:solidFill>
                  <a:schemeClr val="bg1"/>
                </a:solidFill>
              </a:rPr>
              <a:t>januari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Landelijk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Kinderpardon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48512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723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723900" y="27432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723900" y="47244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838200"/>
            <a:ext cx="444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December 2018: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We nemen afscheid van Wouter van Toor als commissielid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0902" y="2771633"/>
            <a:ext cx="437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13 december 2018: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Erik van der Does de Bye komt onze fractie versterken als commissielid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3888" y="4876800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December 2018</a:t>
            </a:r>
          </a:p>
          <a:p>
            <a:r>
              <a:rPr lang="nl-NL" dirty="0">
                <a:solidFill>
                  <a:schemeClr val="bg1"/>
                </a:solidFill>
              </a:rPr>
              <a:t>ChristenUnie is effectief geweest in 2018 met aangenomen amendementen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16202A4-42F5-4811-A3BC-D1F070B7B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881">
            <a:off x="404688" y="522337"/>
            <a:ext cx="3121148" cy="138149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ABB0389-F91D-465B-999B-E8FE3B1D89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3740">
            <a:off x="577762" y="4513351"/>
            <a:ext cx="2793251" cy="179369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4EE0DBC-22B7-47FA-8187-B65D86A197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59" y="2545743"/>
            <a:ext cx="3001941" cy="184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76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723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723900" y="27432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723900" y="4783524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" y="2700959"/>
            <a:ext cx="47121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13 november 2018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Amendement van ChristenUnie om verhogen van de lijkbezorgingsrechten te vertragen, aangenomen met 28 voor -2 tegen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62902" y="912681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December 2018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Motie Uitbreiding van vuurwerkvrije zones, aangenomen met 24 voor -6 tegen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2C73200-573A-4653-817F-E9BED0457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3139002" cy="184994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260AFE6-398B-4B44-98C7-E013977E0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8376">
            <a:off x="5658266" y="3043406"/>
            <a:ext cx="2332868" cy="86848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69BFACEA-EC08-4838-85A1-F62136AE88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0" y="4603391"/>
            <a:ext cx="2600057" cy="173337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E2367C5-7158-4EAA-B265-FF5D1E7952DD}"/>
              </a:ext>
            </a:extLst>
          </p:cNvPr>
          <p:cNvSpPr txBox="1"/>
          <p:nvPr/>
        </p:nvSpPr>
        <p:spPr>
          <a:xfrm>
            <a:off x="3707905" y="4901635"/>
            <a:ext cx="4330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13 november 2018</a:t>
            </a:r>
          </a:p>
          <a:p>
            <a:endParaRPr lang="nl-NL">
              <a:solidFill>
                <a:schemeClr val="bg1"/>
              </a:solidFill>
            </a:endParaRPr>
          </a:p>
          <a:p>
            <a:r>
              <a:rPr lang="nl-NL">
                <a:solidFill>
                  <a:schemeClr val="bg1"/>
                </a:solidFill>
              </a:rPr>
              <a:t>CU-Motie Fietsagenda door Raad aangenomen met 27 voor – 3 tegen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29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611560" y="635861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723900" y="27432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756455" y="4876205"/>
            <a:ext cx="3575386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chemeClr val="bg1"/>
                </a:solidFill>
              </a:rPr>
              <a:t>“SUCCESSEN” van ChristenUnie Krimpenerwaard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1554" y="2709907"/>
            <a:ext cx="437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10 november 2018: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ChristenUnie Krimpenerwaard ondersteunt </a:t>
            </a:r>
            <a:r>
              <a:rPr lang="nl-NL" dirty="0" err="1">
                <a:solidFill>
                  <a:schemeClr val="bg1"/>
                </a:solidFill>
              </a:rPr>
              <a:t>Dorkas</a:t>
            </a:r>
            <a:r>
              <a:rPr lang="nl-NL" dirty="0">
                <a:solidFill>
                  <a:schemeClr val="bg1"/>
                </a:solidFill>
              </a:rPr>
              <a:t> Voedselactie in Bergambacht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E7D0E9AA-2D53-4893-882F-6F1BC01A86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85" y="2348413"/>
            <a:ext cx="1442486" cy="1923315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1D68B2A9-AC10-4E76-8047-55B6DD090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4003">
            <a:off x="6731378" y="2467806"/>
            <a:ext cx="1664859" cy="1954177"/>
          </a:xfrm>
          <a:prstGeom prst="rect">
            <a:avLst/>
          </a:prstGeom>
        </p:spPr>
      </p:pic>
      <p:pic>
        <p:nvPicPr>
          <p:cNvPr id="17" name="Picture 4" descr="Afbeeldingsresultaat voor christenunie krimpenerwaard">
            <a:extLst>
              <a:ext uri="{FF2B5EF4-FFF2-40B4-BE49-F238E27FC236}">
                <a16:creationId xmlns:a16="http://schemas.microsoft.com/office/drawing/2014/main" id="{1A82231B-3A8D-4131-B456-9DEA57FCF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0657">
            <a:off x="4108088" y="5021371"/>
            <a:ext cx="4343930" cy="143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D517A53-618B-4186-B034-1EDE9131CCBC}"/>
              </a:ext>
            </a:extLst>
          </p:cNvPr>
          <p:cNvSpPr txBox="1"/>
          <p:nvPr/>
        </p:nvSpPr>
        <p:spPr>
          <a:xfrm>
            <a:off x="3851920" y="758545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12 november 2018:</a:t>
            </a:r>
          </a:p>
          <a:p>
            <a:endParaRPr lang="nl-NL">
              <a:solidFill>
                <a:schemeClr val="bg1"/>
              </a:solidFill>
            </a:endParaRPr>
          </a:p>
          <a:p>
            <a:r>
              <a:rPr lang="nl-NL">
                <a:solidFill>
                  <a:schemeClr val="bg1"/>
                </a:solidFill>
              </a:rPr>
              <a:t>Amendement om Zonnepanelen niet te belasten voor de WOZ -waarde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BEE991F0-24BD-4B7A-BA4A-155B3A10B0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9097">
            <a:off x="591284" y="440099"/>
            <a:ext cx="2612736" cy="165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93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9000">
              <a:schemeClr val="tx1"/>
            </a:gs>
            <a:gs pos="8152">
              <a:schemeClr val="tx1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723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723900" y="27432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723900" y="4724400"/>
            <a:ext cx="7696200" cy="1371600"/>
          </a:xfrm>
          <a:prstGeom prst="snip2DiagRect">
            <a:avLst>
              <a:gd name="adj1" fmla="val 0"/>
              <a:gd name="adj2" fmla="val 16667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695901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24 september 2019: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Nieuw plan AZS-terrein mede door inbreng van ChristenUnie enorm verbeterd. Unaniem door raad aangenomen.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03098" y="2690335"/>
            <a:ext cx="48293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11 september 2019: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Ingelaste Raadsvergadering: geen </a:t>
            </a:r>
            <a:r>
              <a:rPr lang="nl-NL" dirty="0" err="1">
                <a:solidFill>
                  <a:schemeClr val="bg1"/>
                </a:solidFill>
              </a:rPr>
              <a:t>oever-verbinding</a:t>
            </a:r>
            <a:r>
              <a:rPr lang="nl-NL" dirty="0">
                <a:solidFill>
                  <a:schemeClr val="bg1"/>
                </a:solidFill>
              </a:rPr>
              <a:t> bij Krimpen. Wel 90 miljoen extra voor de ontsluiting van de </a:t>
            </a:r>
            <a:r>
              <a:rPr lang="nl-NL" dirty="0" err="1">
                <a:solidFill>
                  <a:schemeClr val="bg1"/>
                </a:solidFill>
              </a:rPr>
              <a:t>Algerabrug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677F718-3D2E-4C2E-B3B4-78E035304B65}"/>
              </a:ext>
            </a:extLst>
          </p:cNvPr>
          <p:cNvSpPr txBox="1"/>
          <p:nvPr/>
        </p:nvSpPr>
        <p:spPr>
          <a:xfrm>
            <a:off x="971600" y="4819471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9 september 2019: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Raadsvraag van ChristenUnie over het scheuren van de grond i.v.m. maisteelt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9045105-6589-4C70-8C07-B82AD72D5F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577887"/>
            <a:ext cx="2504451" cy="1664625"/>
          </a:xfrm>
          <a:prstGeom prst="rect">
            <a:avLst/>
          </a:prstGeom>
        </p:spPr>
      </p:pic>
      <p:pic>
        <p:nvPicPr>
          <p:cNvPr id="6146" name="Picture 2" descr="Afbeeldingsresultaat voor oeververbinding krimpenerwaard">
            <a:extLst>
              <a:ext uri="{FF2B5EF4-FFF2-40B4-BE49-F238E27FC236}">
                <a16:creationId xmlns:a16="http://schemas.microsoft.com/office/drawing/2014/main" id="{481296BB-C762-4427-9C0A-889D120F4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238">
            <a:off x="597484" y="2671762"/>
            <a:ext cx="30194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4D8F971-52BE-43E0-9CE3-1AB83486F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2440" y="168418"/>
            <a:ext cx="2731762" cy="247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597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9000">
              <a:schemeClr val="tx1"/>
            </a:gs>
            <a:gs pos="8152">
              <a:schemeClr val="tx1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723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723900" y="27432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723900" y="4724400"/>
            <a:ext cx="7696200" cy="1371600"/>
          </a:xfrm>
          <a:prstGeom prst="snip2DiagRect">
            <a:avLst>
              <a:gd name="adj1" fmla="val 0"/>
              <a:gd name="adj2" fmla="val 16667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7782" y="836712"/>
            <a:ext cx="483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12 juli 2019: 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 err="1">
                <a:solidFill>
                  <a:schemeClr val="bg1"/>
                </a:solidFill>
              </a:rPr>
              <a:t>Heidag</a:t>
            </a:r>
            <a:r>
              <a:rPr lang="nl-NL" dirty="0">
                <a:solidFill>
                  <a:schemeClr val="bg1"/>
                </a:solidFill>
              </a:rPr>
              <a:t> met de raad. Dit jaar in het teken van nieuwe wijze van vergaderen (het BOB-model). 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534" y="2658431"/>
            <a:ext cx="48295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10 juli 2019: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Motie van de ChristenUnie over inzicht in de overcapaciteit van voetbalvelden helpt het Sportaccommodatieplan door de Raad heen.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677F718-3D2E-4C2E-B3B4-78E035304B65}"/>
              </a:ext>
            </a:extLst>
          </p:cNvPr>
          <p:cNvSpPr txBox="1"/>
          <p:nvPr/>
        </p:nvSpPr>
        <p:spPr>
          <a:xfrm>
            <a:off x="3343028" y="4729642"/>
            <a:ext cx="4973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10 juli 2019: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Fractievoorzitter Van Dorp geeft wethouder </a:t>
            </a:r>
            <a:r>
              <a:rPr lang="nl-NL" dirty="0" err="1">
                <a:solidFill>
                  <a:schemeClr val="bg1"/>
                </a:solidFill>
              </a:rPr>
              <a:t>Bening</a:t>
            </a:r>
            <a:r>
              <a:rPr lang="nl-NL" dirty="0">
                <a:solidFill>
                  <a:schemeClr val="bg1"/>
                </a:solidFill>
              </a:rPr>
              <a:t> een fietstoeter om hem te herinneren aan de toegezegd Fietsagenda.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F7584450-BE03-4779-B6D7-F294B94E0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09120"/>
            <a:ext cx="2411760" cy="1808820"/>
          </a:xfrm>
          <a:prstGeom prst="rect">
            <a:avLst/>
          </a:prstGeom>
        </p:spPr>
      </p:pic>
      <p:pic>
        <p:nvPicPr>
          <p:cNvPr id="4098" name="Picture 2" descr="Afbeeldingsresultaat voor voetbalvereniging FC Perkouw">
            <a:extLst>
              <a:ext uri="{FF2B5EF4-FFF2-40B4-BE49-F238E27FC236}">
                <a16:creationId xmlns:a16="http://schemas.microsoft.com/office/drawing/2014/main" id="{692C4534-103B-4FAE-B0AF-C6E09FE84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506">
            <a:off x="5606745" y="247317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2B0507CC-296F-49CD-BCB9-3720C4D224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992">
            <a:off x="614213" y="348543"/>
            <a:ext cx="2728815" cy="20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709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9000">
              <a:schemeClr val="tx1"/>
            </a:gs>
            <a:gs pos="8152">
              <a:schemeClr val="tx1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723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769700" y="2800878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723900" y="4724400"/>
            <a:ext cx="7696200" cy="1371600"/>
          </a:xfrm>
          <a:prstGeom prst="snip2DiagRect">
            <a:avLst>
              <a:gd name="adj1" fmla="val 0"/>
              <a:gd name="adj2" fmla="val 16667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9106" y="762386"/>
            <a:ext cx="4838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9 juli 2019: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Motie van ChristenUnie over het realiseren van een proef met Tiny </a:t>
            </a:r>
            <a:r>
              <a:rPr lang="nl-NL" dirty="0" err="1">
                <a:solidFill>
                  <a:schemeClr val="bg1"/>
                </a:solidFill>
              </a:rPr>
              <a:t>Houses</a:t>
            </a:r>
            <a:r>
              <a:rPr lang="nl-NL" dirty="0">
                <a:solidFill>
                  <a:schemeClr val="bg1"/>
                </a:solidFill>
              </a:rPr>
              <a:t> wordt UNANIEM door raad aangenomen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700" y="2721233"/>
            <a:ext cx="5242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9 juli 2019: 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ChristenUnie dient amendement in om 500.000 euro te reserveren voor de problemen in de Jeugdzorg’. Aangenomen met 23 - 5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677F718-3D2E-4C2E-B3B4-78E035304B65}"/>
              </a:ext>
            </a:extLst>
          </p:cNvPr>
          <p:cNvSpPr txBox="1"/>
          <p:nvPr/>
        </p:nvSpPr>
        <p:spPr>
          <a:xfrm>
            <a:off x="2916966" y="4671536"/>
            <a:ext cx="55031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9 juli 2019: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ChristenUnie is mede-indiener van motie over </a:t>
            </a:r>
            <a:r>
              <a:rPr lang="nl-NL" dirty="0" err="1">
                <a:solidFill>
                  <a:schemeClr val="bg1"/>
                </a:solidFill>
              </a:rPr>
              <a:t>verkeers-veiligheid</a:t>
            </a:r>
            <a:r>
              <a:rPr lang="nl-NL" dirty="0">
                <a:solidFill>
                  <a:schemeClr val="bg1"/>
                </a:solidFill>
              </a:rPr>
              <a:t> in de kernen. Motie wordt aangenomen met 28 voor – 1 tegen</a:t>
            </a:r>
          </a:p>
        </p:txBody>
      </p:sp>
      <p:pic>
        <p:nvPicPr>
          <p:cNvPr id="5124" name="Picture 4" descr="Afbeeldingsresultaat voor verkeersveiligheid krimpenerwaard">
            <a:hlinkClick r:id="rId3"/>
            <a:extLst>
              <a:ext uri="{FF2B5EF4-FFF2-40B4-BE49-F238E27FC236}">
                <a16:creationId xmlns:a16="http://schemas.microsoft.com/office/drawing/2014/main" id="{65ABCB26-341B-4DEB-BDCC-464EA39E7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9158">
            <a:off x="539552" y="4365104"/>
            <a:ext cx="2229954" cy="222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beeldingsresultaat voor geld jeugdzorg">
            <a:extLst>
              <a:ext uri="{FF2B5EF4-FFF2-40B4-BE49-F238E27FC236}">
                <a16:creationId xmlns:a16="http://schemas.microsoft.com/office/drawing/2014/main" id="{A7AEF24C-5760-4041-A6D6-D146D2EF2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728">
            <a:off x="5953023" y="255746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fbeeldingsresultaat voor tiny houses">
            <a:extLst>
              <a:ext uri="{FF2B5EF4-FFF2-40B4-BE49-F238E27FC236}">
                <a16:creationId xmlns:a16="http://schemas.microsoft.com/office/drawing/2014/main" id="{057DA9D6-6F6C-434A-9A17-95933715B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7873">
            <a:off x="711786" y="64926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932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9000">
              <a:schemeClr val="tx1"/>
            </a:gs>
            <a:gs pos="8152">
              <a:schemeClr val="tx1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723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723900" y="27432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723900" y="4724400"/>
            <a:ext cx="7696200" cy="1371600"/>
          </a:xfrm>
          <a:prstGeom prst="snip2DiagRect">
            <a:avLst>
              <a:gd name="adj1" fmla="val 0"/>
              <a:gd name="adj2" fmla="val 16667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5978" y="808600"/>
            <a:ext cx="483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28 juni 2019: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Raadsvraag over herinrichting Buiten de Veerpoort Schoonhoven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9592" y="4892496"/>
            <a:ext cx="4392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6 juni 2019: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Raadsvraag van ChristenUnie over gevaren van het gebruiken van lachgas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677F718-3D2E-4C2E-B3B4-78E035304B65}"/>
              </a:ext>
            </a:extLst>
          </p:cNvPr>
          <p:cNvSpPr txBox="1"/>
          <p:nvPr/>
        </p:nvSpPr>
        <p:spPr>
          <a:xfrm>
            <a:off x="3867610" y="2746350"/>
            <a:ext cx="4808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 juli 2019: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ChristenUnie is aanwezig bij de ondertekening van het convenant verkeersveiligheid N228 in Haastrecht. 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8BD459C2-1E43-4CF8-8018-7AB92EEF1F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0" y="2362200"/>
            <a:ext cx="3429000" cy="20574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AC58483-DD19-4E3D-BBEF-61FDF24ED8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4628110"/>
            <a:ext cx="3161559" cy="1778377"/>
          </a:xfrm>
          <a:prstGeom prst="rect">
            <a:avLst/>
          </a:prstGeom>
        </p:spPr>
      </p:pic>
      <p:pic>
        <p:nvPicPr>
          <p:cNvPr id="3074" name="Picture 2" descr="Afbeeldingsresultaat voor buiten de veerpoort schoonhoven">
            <a:hlinkClick r:id="rId5"/>
            <a:extLst>
              <a:ext uri="{FF2B5EF4-FFF2-40B4-BE49-F238E27FC236}">
                <a16:creationId xmlns:a16="http://schemas.microsoft.com/office/drawing/2014/main" id="{9A505D11-A57E-4706-852C-505CDE667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761" y="315791"/>
            <a:ext cx="2630194" cy="197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028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9000">
              <a:schemeClr val="tx1"/>
            </a:gs>
            <a:gs pos="8152">
              <a:schemeClr val="tx1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723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723900" y="27432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723900" y="4724400"/>
            <a:ext cx="7696200" cy="1371600"/>
          </a:xfrm>
          <a:prstGeom prst="snip2DiagRect">
            <a:avLst>
              <a:gd name="adj1" fmla="val 0"/>
              <a:gd name="adj2" fmla="val 16667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7865" y="4674748"/>
            <a:ext cx="4838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14 mei 2019: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Motie van ChristenUnie over “actief tegengaan van oplaten ballonnen” wordt aangenomen met 25 voor – 6 tegen.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9592" y="2777435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14 mei 2019: 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Motie van ChristenUnie over “nieuwe verkiezings-borden” aangehouden na toezegging wethouder.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677F718-3D2E-4C2E-B3B4-78E035304B65}"/>
              </a:ext>
            </a:extLst>
          </p:cNvPr>
          <p:cNvSpPr txBox="1"/>
          <p:nvPr/>
        </p:nvSpPr>
        <p:spPr>
          <a:xfrm>
            <a:off x="4211960" y="933271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21 mei 2019: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Presentatie Risicoprofiel Veiligheidsregio Hollands Midden. </a:t>
            </a:r>
          </a:p>
        </p:txBody>
      </p:sp>
      <p:pic>
        <p:nvPicPr>
          <p:cNvPr id="1026" name="Picture 2" descr="Afbeeldingsresultaat voor risicoprofiel hollands midden">
            <a:extLst>
              <a:ext uri="{FF2B5EF4-FFF2-40B4-BE49-F238E27FC236}">
                <a16:creationId xmlns:a16="http://schemas.microsoft.com/office/drawing/2014/main" id="{EF328353-72A8-4948-890B-1B08C5B5F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9768">
            <a:off x="827584" y="476672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verkiezingsborden">
            <a:extLst>
              <a:ext uri="{FF2B5EF4-FFF2-40B4-BE49-F238E27FC236}">
                <a16:creationId xmlns:a16="http://schemas.microsoft.com/office/drawing/2014/main" id="{B9A6C9F5-1175-4F84-B241-75C15105A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42527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ballonnen Krimpenerwaard">
            <a:extLst>
              <a:ext uri="{FF2B5EF4-FFF2-40B4-BE49-F238E27FC236}">
                <a16:creationId xmlns:a16="http://schemas.microsoft.com/office/drawing/2014/main" id="{64551BDF-D26E-4E2F-BEB5-50ADEC48D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473">
            <a:off x="702196" y="4497203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1295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9000">
              <a:schemeClr val="tx1"/>
            </a:gs>
            <a:gs pos="13043">
              <a:schemeClr val="tx1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723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723900" y="27432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723900" y="4724400"/>
            <a:ext cx="7696200" cy="1371600"/>
          </a:xfrm>
          <a:prstGeom prst="snip2DiagRect">
            <a:avLst>
              <a:gd name="adj1" fmla="val 0"/>
              <a:gd name="adj2" fmla="val 16667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2701704"/>
            <a:ext cx="49254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2 april 2019: </a:t>
            </a:r>
          </a:p>
          <a:p>
            <a:r>
              <a:rPr lang="nl-NL" dirty="0">
                <a:solidFill>
                  <a:schemeClr val="bg1"/>
                </a:solidFill>
              </a:rPr>
              <a:t>Motie van de ChristenUnie over Bermbloemen door college overgenomen. 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Raad en college worden verrast met bloemenzaad.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90317" y="901420"/>
            <a:ext cx="45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2 april 2019: 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Het </a:t>
            </a:r>
            <a:r>
              <a:rPr lang="nl-NL" dirty="0" err="1">
                <a:solidFill>
                  <a:schemeClr val="bg1"/>
                </a:solidFill>
              </a:rPr>
              <a:t>gebiedsbod</a:t>
            </a:r>
            <a:r>
              <a:rPr lang="nl-NL" dirty="0">
                <a:solidFill>
                  <a:schemeClr val="bg1"/>
                </a:solidFill>
              </a:rPr>
              <a:t> Krimpenerwaard  wordt door de raad aangenomen.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9DBE0A5E-5677-43C3-9ED5-3E302D36E2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84607" y="2957429"/>
            <a:ext cx="2695158" cy="156035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0" rev="0"/>
            </a:camera>
            <a:lightRig rig="threePt" dir="t"/>
          </a:scene3d>
        </p:spPr>
      </p:pic>
      <p:pic>
        <p:nvPicPr>
          <p:cNvPr id="19" name="Afbeelding 18" descr="https://pbs.twimg.com/media/D3KhEoGXgAAscq_.jpg">
            <a:extLst>
              <a:ext uri="{FF2B5EF4-FFF2-40B4-BE49-F238E27FC236}">
                <a16:creationId xmlns:a16="http://schemas.microsoft.com/office/drawing/2014/main" id="{F4565F6C-3063-4961-BE41-B50A2A001E6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264">
            <a:off x="5758237" y="3170477"/>
            <a:ext cx="985916" cy="12685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677F718-3D2E-4C2E-B3B4-78E035304B65}"/>
              </a:ext>
            </a:extLst>
          </p:cNvPr>
          <p:cNvSpPr txBox="1"/>
          <p:nvPr/>
        </p:nvSpPr>
        <p:spPr>
          <a:xfrm>
            <a:off x="3324572" y="4947921"/>
            <a:ext cx="4836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22-23 Maart 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ChristenUnie actief bij de landelijke Opschoondag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93ABE366-FAFD-4907-AF73-00B5226339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2311">
            <a:off x="1165713" y="4608993"/>
            <a:ext cx="1558282" cy="188836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2FEF07C-E4BE-4E09-A070-1D86B339A1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33" y="327280"/>
            <a:ext cx="1512884" cy="201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621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8000">
              <a:schemeClr val="tx1"/>
            </a:gs>
            <a:gs pos="9239">
              <a:schemeClr val="tx1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723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723900" y="27432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723900" y="47244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07640" y="997286"/>
            <a:ext cx="437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16 maart 2019: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ChristenUnie doet mee aan </a:t>
            </a:r>
            <a:r>
              <a:rPr lang="nl-NL" dirty="0" err="1">
                <a:solidFill>
                  <a:schemeClr val="bg1"/>
                </a:solidFill>
              </a:rPr>
              <a:t>NLDoet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8055" y="4706855"/>
            <a:ext cx="4490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5 maart 2019: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Bestemmingsplan Veenweiden wordt geamendeerd vastgesteld met lof voor het goede werk van wethouder Vente </a:t>
            </a:r>
          </a:p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3226" y="2811001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6 maart 2019: 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De commissie Van Zijl wordt geformaliseerd als Commissie Bestuurlijke Vernieuwing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81861FD-F0DC-491B-A2FD-3988DD5281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8486">
            <a:off x="981086" y="490189"/>
            <a:ext cx="2399029" cy="179927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1EECF24-11FA-4B11-AEEC-3E0D096EFA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8" y="4512605"/>
            <a:ext cx="2175207" cy="1795189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909057E-87AE-4AEA-8A60-1528B19653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28" y="2391053"/>
            <a:ext cx="1635646" cy="218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960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tx1"/>
            </a:gs>
            <a:gs pos="12500">
              <a:schemeClr val="tx1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723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900746" y="2810382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723900" y="47244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8028" y="875276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11 maart 2019: 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Minister Carola Schouten bezoekt Gouda i.v.m. de verkiezingen. Thema is KAAS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8E188148-305E-4A22-A8D1-AEA068E98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05" y="462789"/>
            <a:ext cx="2286000" cy="171096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0234DA8-5C24-4CA6-AC19-7B51C1336366}"/>
              </a:ext>
            </a:extLst>
          </p:cNvPr>
          <p:cNvSpPr txBox="1"/>
          <p:nvPr/>
        </p:nvSpPr>
        <p:spPr>
          <a:xfrm>
            <a:off x="2414202" y="2896016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25 februari 2019: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Fractie en bestuur gaan Elzen snoeien / wilgen knotten met de NVWK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763DDD3-D632-4EDB-B77A-1A29D4EF0F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9" r="8794" b="14877"/>
          <a:stretch/>
        </p:blipFill>
        <p:spPr>
          <a:xfrm rot="20996848">
            <a:off x="708668" y="2475227"/>
            <a:ext cx="1280564" cy="170964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32E36BB-8E57-446C-A321-C4541A5EA1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9" r="24035" b="4722"/>
          <a:stretch/>
        </p:blipFill>
        <p:spPr>
          <a:xfrm>
            <a:off x="6588224" y="2607547"/>
            <a:ext cx="2087078" cy="1777269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BCC5CE0-613B-4F27-842E-738E34AAAA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643881"/>
            <a:ext cx="1944216" cy="1458162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5CFA37BB-99ED-40CA-8C03-FDDC7EAB21C6}"/>
              </a:ext>
            </a:extLst>
          </p:cNvPr>
          <p:cNvSpPr txBox="1"/>
          <p:nvPr/>
        </p:nvSpPr>
        <p:spPr>
          <a:xfrm>
            <a:off x="3923930" y="4772797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7 februari 2019: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ChristenUnie aanwezig bij pilot omgevingsvisie Binnenstad Schoonhoven</a:t>
            </a:r>
          </a:p>
        </p:txBody>
      </p:sp>
    </p:spTree>
    <p:extLst>
      <p:ext uri="{BB962C8B-B14F-4D97-AF65-F5344CB8AC3E}">
        <p14:creationId xmlns:p14="http://schemas.microsoft.com/office/powerpoint/2010/main" val="2778830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BBD00A2-ED75-4EBE-BF86-331C23ED8D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639</Words>
  <Application>Microsoft Office PowerPoint</Application>
  <PresentationFormat>Diavoorstelling (4:3)</PresentationFormat>
  <Paragraphs>115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Calibri</vt:lpstr>
      <vt:lpstr>10_Office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2019-04-04T20:39:29Z</dcterms:created>
  <dcterms:modified xsi:type="dcterms:W3CDTF">2019-09-25T21:32:58Z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TC018814319991</vt:lpwstr>
  </property>
</Properties>
</file>